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</p:sldIdLst>
  <p:sldSz cy="5143500" cx="9144000"/>
  <p:notesSz cx="6858000" cy="9144000"/>
  <p:embeddedFontLst>
    <p:embeddedFont>
      <p:font typeface="Roboto"/>
      <p:regular r:id="rId94"/>
      <p:bold r:id="rId95"/>
      <p:italic r:id="rId96"/>
      <p:boldItalic r:id="rId97"/>
    </p:embeddedFont>
    <p:embeddedFont>
      <p:font typeface="Helvetica Neue"/>
      <p:regular r:id="rId98"/>
      <p:bold r:id="rId99"/>
      <p:italic r:id="rId100"/>
      <p:boldItalic r:id="rId101"/>
    </p:embeddedFont>
    <p:embeddedFont>
      <p:font typeface="Helvetica Neue Light"/>
      <p:regular r:id="rId102"/>
      <p:bold r:id="rId103"/>
      <p:italic r:id="rId104"/>
      <p:boldItalic r:id="rId105"/>
    </p:embeddedFont>
    <p:embeddedFont>
      <p:font typeface="Roboto Mono"/>
      <p:regular r:id="rId106"/>
      <p:bold r:id="rId107"/>
      <p:italic r:id="rId108"/>
      <p:boldItalic r:id="rId109"/>
    </p:embeddedFont>
    <p:embeddedFont>
      <p:font typeface="DM Sans"/>
      <p:regular r:id="rId110"/>
      <p:bold r:id="rId111"/>
      <p:italic r:id="rId112"/>
      <p:boldItalic r:id="rId1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114" roundtripDataSignature="AMtx7mgbpKbdi2pb0pMp4O7LHSZdk7yo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54341D6-8E64-433B-96D5-AC954D1C05A3}">
  <a:tblStyle styleId="{D54341D6-8E64-433B-96D5-AC954D1C05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RobotoMono-bold.fntdata"/><Relationship Id="rId106" Type="http://schemas.openxmlformats.org/officeDocument/2006/relationships/font" Target="fonts/RobotoMono-regular.fntdata"/><Relationship Id="rId105" Type="http://schemas.openxmlformats.org/officeDocument/2006/relationships/font" Target="fonts/HelveticaNeueLight-boldItalic.fntdata"/><Relationship Id="rId104" Type="http://schemas.openxmlformats.org/officeDocument/2006/relationships/font" Target="fonts/HelveticaNeueLight-italic.fntdata"/><Relationship Id="rId109" Type="http://schemas.openxmlformats.org/officeDocument/2006/relationships/font" Target="fonts/RobotoMono-boldItalic.fntdata"/><Relationship Id="rId108" Type="http://schemas.openxmlformats.org/officeDocument/2006/relationships/font" Target="fonts/RobotoMono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HelveticaNeueLight-bold.fntdata"/><Relationship Id="rId102" Type="http://schemas.openxmlformats.org/officeDocument/2006/relationships/font" Target="fonts/HelveticaNeueLight-regular.fntdata"/><Relationship Id="rId101" Type="http://schemas.openxmlformats.org/officeDocument/2006/relationships/font" Target="fonts/HelveticaNeue-boldItalic.fntdata"/><Relationship Id="rId100" Type="http://schemas.openxmlformats.org/officeDocument/2006/relationships/font" Target="fonts/HelveticaNeue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-bold.fntdata"/><Relationship Id="rId94" Type="http://schemas.openxmlformats.org/officeDocument/2006/relationships/font" Target="fonts/Roboto-regular.fntdata"/><Relationship Id="rId97" Type="http://schemas.openxmlformats.org/officeDocument/2006/relationships/font" Target="fonts/Roboto-boldItalic.fntdata"/><Relationship Id="rId96" Type="http://schemas.openxmlformats.org/officeDocument/2006/relationships/font" Target="fonts/Roboto-italic.fntdata"/><Relationship Id="rId11" Type="http://schemas.openxmlformats.org/officeDocument/2006/relationships/slide" Target="slides/slide5.xml"/><Relationship Id="rId99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98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font" Target="fonts/DMSans-regular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customschemas.google.com/relationships/presentationmetadata" Target="metadata"/><Relationship Id="rId18" Type="http://schemas.openxmlformats.org/officeDocument/2006/relationships/slide" Target="slides/slide12.xml"/><Relationship Id="rId113" Type="http://schemas.openxmlformats.org/officeDocument/2006/relationships/font" Target="fonts/DMSans-boldItalic.fntdata"/><Relationship Id="rId112" Type="http://schemas.openxmlformats.org/officeDocument/2006/relationships/font" Target="fonts/DMSans-italic.fntdata"/><Relationship Id="rId111" Type="http://schemas.openxmlformats.org/officeDocument/2006/relationships/font" Target="fonts/DMSans-bold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6a2c731a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26a2c731a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6a2c731a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126a2c731a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6a2c731a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126a2c731a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6a2c731a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26a2c731a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6a2c731a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126a2c731a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6a2c731a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6a2c731a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6a2c731a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126a2c731a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6a2c731a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26a2c731a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6a2c731a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126a2c731a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6a2c731a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26a2c731a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6a2c731a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26a2c731a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2b8be05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22b8be05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2b8be050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122b8be050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2b8be050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22b8be050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2b8be05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122b8be05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2b8be050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122b8be050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2b8be050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122b8be050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2b8be050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122b8be050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2b8be050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122b8be050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2b8be050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122b8be050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Temario del curso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Se muestra al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inicio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cada clase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Tiene un aspecto similar a un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calendario.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Resume rápidamente: título de la clase, número y contenidos que abarca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Guía rápida tanto para docentes, como para estudiantes.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Para mayor ubicación en el curso, también muestra en un tamaño más pequeño lo sucedido la clase anterior y la siguiente.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colocan los temas de la clase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deben enlazarse a la diapositiva correspondiente.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2b8be050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122b8be050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2b8be050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122b8be050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2b8be050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122b8be050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2b8be050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122b8be050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2b8be050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122b8be050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2b8be050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122b8be050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2b8be0504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122b8be0504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2b8be050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122b8be050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2b8be0504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122b8be050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2b8be0504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122b8be0504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2c171e9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122c171e9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2c171e90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122c171e90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2c171e90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122c171e90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22c171e90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122c171e90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22c171e90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122c171e90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2c171e90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122c171e90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2c171e90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122c171e90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22c171e90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122c171e90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 La información de este slide es de relleno.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</a:t>
            </a:r>
            <a:r>
              <a:rPr b="1" lang="es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Mapa de conceptos (genérico)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-También se pueden mostrar con un menor énfasis o colores apagados, aquellos contenidos de clases anteriores y que se vinculen con la actual.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-Resaltar con color los temas que se abordan en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principales: Pleno en #27282d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secundarias (o a destacar): Pleno en #393b43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terciarias: Borde en #393b43 con texto en #222222.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2c171e90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122c171e90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2c171e90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122c171e90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22c171e90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122c171e90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2c171e90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122c171e90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2c171e90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122c171e90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22c171e90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122c171e90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2c171e90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122c171e90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22c171e90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122c171e90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2c171e90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122c171e90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22c171e90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122c171e90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2c171e90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122c171e90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22c171e90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122c171e90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22c171e90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122c171e90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2c171e90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122c171e90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2c171e90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122c171e90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Este ejemplo es para que pueden ver el proceso de edición de gráficos con Matplotlib usando datos de precipitaciones que hemos usado antes</a:t>
            </a:r>
            <a:endParaRPr b="1" sz="12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22c171e90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122c171e90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22c171e90d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122c171e90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2c171e90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122c171e90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2c171e90d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122c171e90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6a2c731a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126a2c731a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22c171e90d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g122c171e90d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22c171e90d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122c171e90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22c171e90d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g122c171e90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22c171e90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122c171e90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22c171e90d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122c171e90d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22c171e90d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122c171e90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En Python tenemos una gran diversidad de librerías para generar visualizaciones, las más comunes son Matplotlib y Seaborn (gráficos estáticos) , sin embargo existen otras librerías como Plolty, Bokeh y Pygal que nos permiten generar gráficos de calidad, dinámicas y con alto nivel de calidad que también podemos explorar.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2c171e90d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122c171e90d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22c171e90d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122c171e90d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22c171e90d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122c171e90d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6a2c731a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126a2c731a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22c171e90d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22c171e90d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highlight>
                  <a:srgbClr val="EF89D2"/>
                </a:highlight>
                <a:latin typeface="DM Sans"/>
                <a:ea typeface="DM Sans"/>
                <a:cs typeface="DM Sans"/>
                <a:sym typeface="DM Sans"/>
              </a:rPr>
              <a:t>Profe</a:t>
            </a: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:Usar espacio de ejemplo en vivo para practicar el desafío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highlight>
                  <a:srgbClr val="EF89D2"/>
                </a:highlight>
                <a:latin typeface="DM Sans"/>
                <a:ea typeface="DM Sans"/>
                <a:cs typeface="DM Sans"/>
                <a:sym typeface="DM Sans"/>
              </a:rPr>
              <a:t>IMPORTANTE</a:t>
            </a: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Si los/as estudiantes no cuentan con los recursos para realizar la actividad, el/la tutora deberá compartir pantalla y realizar el ejercicio en vivo.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22c171e90d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22c171e90d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Glosario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Repasa y define rápidamente los conceptos centrales acumulados. Ayuda a los estudiantes a recuperar aquellos saberes que se darán por dados.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incorporarse links e imágenes que apoyen al concepto presentado.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1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2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1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3" name="Google Shape;33;p12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26a2c731af_0_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g126a2c731af_0_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g126a2c731af_0_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g122c171e90d_0_40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1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1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1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11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2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kaggle.com/abhishekmamidi/precipitation-data-of-pune-from-1965-to-2002" TargetMode="External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slide" Target="/ppt/slides/slide69.xml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slide" Target="/ppt/slides/slide6.xml"/><Relationship Id="rId8" Type="http://schemas.openxmlformats.org/officeDocument/2006/relationships/slide" Target="/ppt/slides/slide3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8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8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" name="Google Shape;46;p18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" name="Google Shape;47;p18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6a2c731af_0_26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Interfaces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" name="Google Shape;145;g126a2c731af_0_26"/>
          <p:cNvSpPr txBox="1"/>
          <p:nvPr/>
        </p:nvSpPr>
        <p:spPr>
          <a:xfrm>
            <a:off x="473350" y="1908175"/>
            <a:ext cx="3834600" cy="17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interfaces en Matplotlib definen la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 en la que interactuamos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el gráfico. Además, proveen compatibilidad con el lenguaje que inspiró la librería: MATLAB. Existen dos interfaces disponibles: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g126a2c731af_0_26"/>
          <p:cNvSpPr txBox="1"/>
          <p:nvPr/>
        </p:nvSpPr>
        <p:spPr>
          <a:xfrm>
            <a:off x="4527575" y="1908175"/>
            <a:ext cx="3834600" cy="20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estados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orientada a usuarios de MATLAB para mantener compatibilidad.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objetos: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mayor grado de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sobre los gráficos porque los tratamos como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Más Pythonista, y la más utilizada.</a:t>
            </a:r>
            <a:endParaRPr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6a2c731af_0_32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objetos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2" name="Google Shape;152;g126a2c731af_0_32"/>
          <p:cNvSpPr txBox="1"/>
          <p:nvPr/>
        </p:nvSpPr>
        <p:spPr>
          <a:xfrm>
            <a:off x="642300" y="1770975"/>
            <a:ext cx="3834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 permite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reutilizar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mejor en momentos en los que es necesario dibujar varios gráficos al tiempo.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idea detrás de esta interfaz es crear objetos tipo figura (darles un nombre) para ser usados después.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usuario crea explícitamente la figura y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realiza un seguimiento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figura y los objetos de los ejes.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3" name="Google Shape;153;g126a2c731af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375" y="1890099"/>
            <a:ext cx="3071650" cy="24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6a2c731af_0_39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estados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" name="Google Shape;159;g126a2c731af_0_39"/>
          <p:cNvSpPr txBox="1"/>
          <p:nvPr/>
        </p:nvSpPr>
        <p:spPr>
          <a:xfrm>
            <a:off x="624225" y="1890100"/>
            <a:ext cx="3834600" cy="25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interfaz pyplot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una interfaz basada en estados.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principal cualidad de la interfaz basada en estados es que nos permite agregar elementos y o modificar el gráfico, siempre que lo necesitemos.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interfaz de Pyplot comparte muchas similitudes en sintaxis y metodología con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MATLAB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0" name="Google Shape;160;g126a2c731af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375" y="1890099"/>
            <a:ext cx="3071650" cy="24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6a2c731af_0_4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Setup para la clase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6" name="Google Shape;166;g126a2c731af_0_45"/>
          <p:cNvSpPr txBox="1"/>
          <p:nvPr/>
        </p:nvSpPr>
        <p:spPr>
          <a:xfrm>
            <a:off x="473350" y="1493450"/>
            <a:ext cx="4670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Antes que nada, importemos las librerías que usaremos en la clase.</a:t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estilos por defecto de Matplotlib no son muy estéticos, podemos cambiarlos fácilmente.</a:t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" name="Google Shape;167;g126a2c731af_0_45"/>
          <p:cNvSpPr txBox="1"/>
          <p:nvPr/>
        </p:nvSpPr>
        <p:spPr>
          <a:xfrm>
            <a:off x="4946200" y="1651725"/>
            <a:ext cx="3798300" cy="104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s" sz="120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mport</a:t>
            </a: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matplotlib </a:t>
            </a:r>
            <a:r>
              <a:rPr lang="es" sz="120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mpl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s" sz="120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mport</a:t>
            </a: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matplotlib.pyplot </a:t>
            </a:r>
            <a:r>
              <a:rPr lang="es" sz="120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plt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s" sz="120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mport</a:t>
            </a: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seaborn </a:t>
            </a:r>
            <a:r>
              <a:rPr lang="es" sz="120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sns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s" sz="120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mport</a:t>
            </a: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pandas </a:t>
            </a:r>
            <a:r>
              <a:rPr lang="es" sz="120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" name="Google Shape;168;g126a2c731af_0_45"/>
          <p:cNvSpPr txBox="1"/>
          <p:nvPr/>
        </p:nvSpPr>
        <p:spPr>
          <a:xfrm>
            <a:off x="4946200" y="3718850"/>
            <a:ext cx="37983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mpl.style.use(</a:t>
            </a:r>
            <a:r>
              <a:rPr lang="es" sz="1200">
                <a:solidFill>
                  <a:srgbClr val="3CEFAB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'bmh'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6a2c731af_0_5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estilos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126a2c731af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900" y="0"/>
            <a:ext cx="750418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6a2c731af_0_11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Primeros pasos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6a2c731af_0_121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Primeros pasos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9" name="Google Shape;189;g126a2c731af_0_121"/>
          <p:cNvSpPr txBox="1"/>
          <p:nvPr/>
        </p:nvSpPr>
        <p:spPr>
          <a:xfrm>
            <a:off x="473350" y="1890100"/>
            <a:ext cx="56529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Grafiquemos una línea que una los puntos con coordenadas 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(x,y) = (1, 2)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(x,y) = (3, 4)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 Necesitamos: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arreglo con las dos coordenadas del eje x = [1, 3]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arreglo con las dos coordenadas del eje y =  [2,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4]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" name="Google Shape;190;g126a2c731af_0_121"/>
          <p:cNvSpPr txBox="1"/>
          <p:nvPr/>
        </p:nvSpPr>
        <p:spPr>
          <a:xfrm>
            <a:off x="780900" y="3975450"/>
            <a:ext cx="3285000" cy="61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fig, ax = plt.subplots()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ax.plot([1, 3], [2, 4])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" name="Google Shape;191;g126a2c731af_0_121"/>
          <p:cNvSpPr txBox="1"/>
          <p:nvPr/>
        </p:nvSpPr>
        <p:spPr>
          <a:xfrm>
            <a:off x="4464425" y="4083150"/>
            <a:ext cx="3285000" cy="40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plt.plot([1, 3], [2, 4])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" name="Google Shape;192;g126a2c731af_0_121"/>
          <p:cNvSpPr txBox="1"/>
          <p:nvPr/>
        </p:nvSpPr>
        <p:spPr>
          <a:xfrm>
            <a:off x="780900" y="3423275"/>
            <a:ext cx="7582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objetos	        	   		  Interfaz orientada a estados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6a2c731af_0_131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Primeros pasos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8" name="Google Shape;198;g126a2c731af_0_131"/>
          <p:cNvSpPr txBox="1"/>
          <p:nvPr/>
        </p:nvSpPr>
        <p:spPr>
          <a:xfrm>
            <a:off x="457725" y="2211625"/>
            <a:ext cx="4548000" cy="20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Ambas formas retornan el mismo resultado.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interfaz orientada a estados parece más simple, pero al hacer gráficos más complejos y profesionales es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más difícil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implementar.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Para evitar confusión, usaremos y recomendamos la interfaz </a:t>
            </a: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orientada a objetos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g126a2c731af_0_131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0" name="Google Shape;200;g126a2c731af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825" y="1397749"/>
            <a:ext cx="3329650" cy="2348025"/>
          </a:xfrm>
          <a:prstGeom prst="rect">
            <a:avLst/>
          </a:prstGeom>
          <a:noFill/>
          <a:ln cap="flat" cmpd="sng" w="9525">
            <a:solidFill>
              <a:srgbClr val="E8E7E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6a2c731af_0_13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Comandos básicos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4"/>
          <p:cNvSpPr txBox="1"/>
          <p:nvPr/>
        </p:nvSpPr>
        <p:spPr>
          <a:xfrm>
            <a:off x="968850" y="2252975"/>
            <a:ext cx="7206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Visualizaciones y primeros pasos con Data Science (parte I)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" name="Google Shape;53;p44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0</a:t>
            </a: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7. </a:t>
            </a:r>
            <a:r>
              <a:rPr b="0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DATA SCIENCE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6a2c731af_0_15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126a2c731af_0_151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2" name="Google Shape;212;g126a2c731af_0_15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Contextualizar los gráficos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" name="Google Shape;213;g126a2c731af_0_151"/>
          <p:cNvSpPr txBox="1"/>
          <p:nvPr/>
        </p:nvSpPr>
        <p:spPr>
          <a:xfrm>
            <a:off x="917700" y="2037900"/>
            <a:ext cx="2166300" cy="22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Cuando generemos visualizaciones, una buena práctica es procurar siempre incluir información acerca de lo que se muestra.</a:t>
            </a:r>
            <a:b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" name="Google Shape;214;g126a2c731af_0_151"/>
          <p:cNvSpPr txBox="1"/>
          <p:nvPr/>
        </p:nvSpPr>
        <p:spPr>
          <a:xfrm>
            <a:off x="917700" y="1471400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15" name="Google Shape;215;g126a2c731af_0_151"/>
          <p:cNvGraphicFramePr/>
          <p:nvPr/>
        </p:nvGraphicFramePr>
        <p:xfrm>
          <a:off x="3302925" y="15958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{D54341D6-8E64-433B-96D5-AC954D1C05A3}</a:tableStyleId>
              </a:tblPr>
              <a:tblGrid>
                <a:gridCol w="2449400"/>
                <a:gridCol w="2449400"/>
              </a:tblGrid>
              <a:tr h="718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Etiquetar los ejes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ax.set_xlabel y  ax.set_ylabel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6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Añadir un título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ax.set_title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6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Añadir una leyenda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ax.legend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6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Definir límites   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ax.set_xlim y ax.set_ylim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6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Líneas ‘h’ o ‘v’    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ax.axhline y ax.axvline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2b8be0504_0_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2b8be0504_0_8"/>
          <p:cNvSpPr txBox="1"/>
          <p:nvPr/>
        </p:nvSpPr>
        <p:spPr>
          <a:xfrm>
            <a:off x="442225" y="694663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6" name="Google Shape;226;g122b8be0504_0_8"/>
          <p:cNvSpPr txBox="1"/>
          <p:nvPr/>
        </p:nvSpPr>
        <p:spPr>
          <a:xfrm>
            <a:off x="856750" y="844938"/>
            <a:ext cx="65106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Importemos el Data Frame de precipitaciones de la clase pasada. Los datos están disponibles en </a:t>
            </a:r>
            <a:r>
              <a:rPr lang="es" sz="1350" u="sng">
                <a:solidFill>
                  <a:schemeClr val="folHlink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enlace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conveniencia, ponemos a 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Year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como índice del Data Frame y lo eliminamos de las columnas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" name="Google Shape;227;g122b8be0504_0_8"/>
          <p:cNvSpPr txBox="1"/>
          <p:nvPr/>
        </p:nvSpPr>
        <p:spPr>
          <a:xfrm>
            <a:off x="856750" y="1768813"/>
            <a:ext cx="55263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 = pd.read_csv(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'&lt;ruta&gt;/pune_1965_to_2002.csv'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df_lluvias.head()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8" name="Google Shape;228;g122b8be0504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3050" y="1370550"/>
            <a:ext cx="2318725" cy="13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22b8be0504_0_8"/>
          <p:cNvSpPr txBox="1"/>
          <p:nvPr/>
        </p:nvSpPr>
        <p:spPr>
          <a:xfrm>
            <a:off x="856750" y="3511513"/>
            <a:ext cx="55263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df_lluvias.index = df_lluvias[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'Year'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 = df_lluvias.drop(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'Year'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axis=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'columns'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2b8be0504_0_35"/>
          <p:cNvSpPr txBox="1"/>
          <p:nvPr/>
        </p:nvSpPr>
        <p:spPr>
          <a:xfrm>
            <a:off x="1123500" y="468325"/>
            <a:ext cx="689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Tras el cambio de índice, los datos quedan de la siguiente manera: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5" name="Google Shape;235;g122b8be0504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675" y="1797025"/>
            <a:ext cx="7652675" cy="2096825"/>
          </a:xfrm>
          <a:prstGeom prst="rect">
            <a:avLst/>
          </a:prstGeom>
          <a:noFill/>
          <a:ln cap="flat" cmpd="sng" w="28575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2b8be0504_0_19"/>
          <p:cNvSpPr txBox="1"/>
          <p:nvPr/>
        </p:nvSpPr>
        <p:spPr>
          <a:xfrm>
            <a:off x="1316700" y="794688"/>
            <a:ext cx="6510600" cy="30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Grafiquemos las precipitaciones acumuladas para los distintos años: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eje x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seleccionamos los años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 y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acumulamos las precipitaciones por año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" name="Google Shape;241;g122b8be0504_0_19"/>
          <p:cNvSpPr txBox="1"/>
          <p:nvPr/>
        </p:nvSpPr>
        <p:spPr>
          <a:xfrm>
            <a:off x="1480750" y="1676800"/>
            <a:ext cx="20733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x = df_lluvias.index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2" name="Google Shape;242;g122b8be0504_0_19"/>
          <p:cNvSpPr txBox="1"/>
          <p:nvPr/>
        </p:nvSpPr>
        <p:spPr>
          <a:xfrm>
            <a:off x="1480750" y="2897300"/>
            <a:ext cx="34887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y = df_lluvias.sum(axis=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'columns'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y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3" name="Google Shape;243;g122b8be0504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051" y="2897300"/>
            <a:ext cx="1647350" cy="1451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2b8be0504_0_76"/>
          <p:cNvSpPr txBox="1"/>
          <p:nvPr/>
        </p:nvSpPr>
        <p:spPr>
          <a:xfrm>
            <a:off x="1316700" y="1097088"/>
            <a:ext cx="65106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Definimos los objetos 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ax,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los cuales contendrán la figura: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Etiquetamos los ejes, añadimos un título e insertamos la leyenda: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9" name="Google Shape;249;g122b8be0504_0_76"/>
          <p:cNvSpPr txBox="1"/>
          <p:nvPr/>
        </p:nvSpPr>
        <p:spPr>
          <a:xfrm>
            <a:off x="1853050" y="1581550"/>
            <a:ext cx="52533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ax.plot(x, y, label=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acumuladas'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0" name="Google Shape;250;g122b8be0504_0_76"/>
          <p:cNvSpPr txBox="1"/>
          <p:nvPr/>
        </p:nvSpPr>
        <p:spPr>
          <a:xfrm>
            <a:off x="1815850" y="3039900"/>
            <a:ext cx="5327700" cy="100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'Año'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 				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'Precipitación acumulada (mm.)'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acumuladas según el año'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ax.legend() 	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b8be0504_0_86"/>
          <p:cNvSpPr txBox="1"/>
          <p:nvPr/>
        </p:nvSpPr>
        <p:spPr>
          <a:xfrm>
            <a:off x="1123500" y="468325"/>
            <a:ext cx="689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resultado…</a:t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6" name="Google Shape;256;g122b8be0504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625" y="1662425"/>
            <a:ext cx="6897000" cy="2554867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2b8be0504_0_92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2" name="Google Shape;262;g122b8be0504_0_92"/>
          <p:cNvSpPr txBox="1"/>
          <p:nvPr/>
        </p:nvSpPr>
        <p:spPr>
          <a:xfrm>
            <a:off x="473350" y="1583850"/>
            <a:ext cx="57621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ax.plot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recibe el parámetro </a:t>
            </a:r>
            <a:r>
              <a:rPr b="1"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figsize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define el tamaño del gráfico. Para una figura rectangular de 12x4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ax.legend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inserta la leyenda en alguna esquina que no tape el gráfico. Esto se puede modificar con el parámetro </a:t>
            </a:r>
            <a:r>
              <a:rPr b="1"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loc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Forzará a que la leyenda aparezca en la esquina superior derecha.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g122b8be0504_0_92"/>
          <p:cNvSpPr txBox="1"/>
          <p:nvPr/>
        </p:nvSpPr>
        <p:spPr>
          <a:xfrm>
            <a:off x="713975" y="2278725"/>
            <a:ext cx="38232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4" name="Google Shape;264;g122b8be0504_0_92"/>
          <p:cNvSpPr txBox="1"/>
          <p:nvPr/>
        </p:nvSpPr>
        <p:spPr>
          <a:xfrm>
            <a:off x="713975" y="3454875"/>
            <a:ext cx="38232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2b8be0504_0_10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CoderTip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" name="Google Shape;270;g122b8be0504_0_102"/>
          <p:cNvSpPr txBox="1"/>
          <p:nvPr/>
        </p:nvSpPr>
        <p:spPr>
          <a:xfrm>
            <a:off x="473350" y="1626100"/>
            <a:ext cx="71694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 no recordamos que parámetros acepta un método o función, podemos escribir el 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nombre del método seguido de un "</a:t>
            </a:r>
            <a:r>
              <a:rPr b="1" i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?"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 Esto abre la documentación directamente en el entorno de Jupyter.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Por ejemplo, </a:t>
            </a:r>
            <a:r>
              <a:rPr b="1" lang="es" sz="2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ax.legend?</a:t>
            </a:r>
            <a:endParaRPr b="1" sz="2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muestra información relacionada al método legend</a:t>
            </a:r>
            <a:endParaRPr sz="2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2b8be0504_0_136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" name="Google Shape;276;g122b8be0504_0_136"/>
          <p:cNvSpPr txBox="1"/>
          <p:nvPr/>
        </p:nvSpPr>
        <p:spPr>
          <a:xfrm>
            <a:off x="473350" y="1583850"/>
            <a:ext cx="57621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se observa la serie de tiempo anterior, pueden notarse los bordes vacíos en los laterales. Pueden recortarse con 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ax.set_xlim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" name="Google Shape;277;g122b8be0504_0_136"/>
          <p:cNvSpPr txBox="1"/>
          <p:nvPr/>
        </p:nvSpPr>
        <p:spPr>
          <a:xfrm>
            <a:off x="713975" y="2503650"/>
            <a:ext cx="52374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ax.set_xlim(df_lluvias.index[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df_lluvias.index[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-1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8" name="Google Shape;278;g122b8be0504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700" y="3067075"/>
            <a:ext cx="4465951" cy="16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362" y="1250837"/>
            <a:ext cx="2042550" cy="31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288" y="131397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51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09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45"/>
          <p:cNvSpPr txBox="1"/>
          <p:nvPr/>
        </p:nvSpPr>
        <p:spPr>
          <a:xfrm>
            <a:off x="472700" y="468275"/>
            <a:ext cx="232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Temario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" name="Google Shape;63;p45"/>
          <p:cNvSpPr txBox="1"/>
          <p:nvPr/>
        </p:nvSpPr>
        <p:spPr>
          <a:xfrm>
            <a:off x="132055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06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4" name="Google Shape;64;p45"/>
          <p:cNvCxnSpPr/>
          <p:nvPr/>
        </p:nvCxnSpPr>
        <p:spPr>
          <a:xfrm>
            <a:off x="139527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45"/>
          <p:cNvSpPr txBox="1"/>
          <p:nvPr/>
        </p:nvSpPr>
        <p:spPr>
          <a:xfrm>
            <a:off x="1237725" y="1854625"/>
            <a:ext cx="2125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Introducción a la manipulación de datos con Pandas II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" name="Google Shape;66;p45"/>
          <p:cNvSpPr txBox="1"/>
          <p:nvPr/>
        </p:nvSpPr>
        <p:spPr>
          <a:xfrm>
            <a:off x="3593075" y="1487775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07</a:t>
            </a:r>
            <a:endParaRPr b="1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7" name="Google Shape;67;p45"/>
          <p:cNvCxnSpPr/>
          <p:nvPr/>
        </p:nvCxnSpPr>
        <p:spPr>
          <a:xfrm>
            <a:off x="3667800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45"/>
          <p:cNvSpPr txBox="1"/>
          <p:nvPr/>
        </p:nvSpPr>
        <p:spPr>
          <a:xfrm>
            <a:off x="3592650" y="1854625"/>
            <a:ext cx="1928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Visualizaciones y primeros pasos con DS I</a:t>
            </a:r>
            <a:endParaRPr b="1" i="0" sz="1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" name="Google Shape;69;p45"/>
          <p:cNvSpPr txBox="1"/>
          <p:nvPr/>
        </p:nvSpPr>
        <p:spPr>
          <a:xfrm>
            <a:off x="586560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08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0" name="Google Shape;70;p45"/>
          <p:cNvCxnSpPr/>
          <p:nvPr/>
        </p:nvCxnSpPr>
        <p:spPr>
          <a:xfrm>
            <a:off x="594032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45"/>
          <p:cNvSpPr txBox="1"/>
          <p:nvPr/>
        </p:nvSpPr>
        <p:spPr>
          <a:xfrm>
            <a:off x="5865575" y="1854625"/>
            <a:ext cx="1928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Visualizaciones y primeros pasos con DS II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2" name="Google Shape;72;p45"/>
          <p:cNvCxnSpPr/>
          <p:nvPr/>
        </p:nvCxnSpPr>
        <p:spPr>
          <a:xfrm>
            <a:off x="141070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45"/>
          <p:cNvCxnSpPr/>
          <p:nvPr/>
        </p:nvCxnSpPr>
        <p:spPr>
          <a:xfrm>
            <a:off x="3683225" y="1844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" name="Google Shape;74;p45"/>
          <p:cNvCxnSpPr/>
          <p:nvPr/>
        </p:nvCxnSpPr>
        <p:spPr>
          <a:xfrm>
            <a:off x="5956150" y="1844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45"/>
          <p:cNvSpPr txBox="1"/>
          <p:nvPr/>
        </p:nvSpPr>
        <p:spPr>
          <a:xfrm>
            <a:off x="1395275" y="2972363"/>
            <a:ext cx="1646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 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" name="Google Shape;76;p45"/>
          <p:cNvSpPr txBox="1"/>
          <p:nvPr/>
        </p:nvSpPr>
        <p:spPr>
          <a:xfrm>
            <a:off x="5955750" y="2972363"/>
            <a:ext cx="1646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 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" name="Google Shape;77;p45"/>
          <p:cNvSpPr txBox="1"/>
          <p:nvPr/>
        </p:nvSpPr>
        <p:spPr>
          <a:xfrm>
            <a:off x="3675513" y="2972363"/>
            <a:ext cx="1646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" sz="12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Lorem ipsum</a:t>
            </a:r>
            <a:r>
              <a:rPr b="0" i="0" lang="es" sz="12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" sz="12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Lorem ipsum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" sz="12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Lorem ipsum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2b8be0504_0_145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Exportando los gráficos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4" name="Google Shape;284;g122b8be0504_0_145"/>
          <p:cNvSpPr txBox="1"/>
          <p:nvPr/>
        </p:nvSpPr>
        <p:spPr>
          <a:xfrm>
            <a:off x="473350" y="1583850"/>
            <a:ext cx="5619300" cy="2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Matplotlib permite guardar las visualizaciones en la computadora.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Algunos de los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formatos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soportados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son 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jpeg, jpg, png, pdf y svg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gráfico se guardará en la ruta actual, pero igualmente puede especificar cualquier otra ruta.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5" name="Google Shape;285;g122b8be0504_0_145"/>
          <p:cNvSpPr txBox="1"/>
          <p:nvPr/>
        </p:nvSpPr>
        <p:spPr>
          <a:xfrm>
            <a:off x="935875" y="3504100"/>
            <a:ext cx="3712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fig.savefig(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"precipitaciones_año.pdf"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2b8be0504_0_153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1" name="Google Shape;291;g122b8be0504_0_153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g122b8be0504_0_158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297" name="Google Shape;297;g122b8be0504_0_158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8" name="Google Shape;298;g122b8be0504_0_158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g122b8be0504_0_15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0" name="Google Shape;300;g122b8be0504_0_158"/>
          <p:cNvSpPr txBox="1"/>
          <p:nvPr/>
        </p:nvSpPr>
        <p:spPr>
          <a:xfrm>
            <a:off x="473350" y="1626100"/>
            <a:ext cx="7169400" cy="23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¿Qué tipos de gráficos descriptivos usarían para la presentación de información?</a:t>
            </a:r>
            <a:endParaRPr b="1"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Utilizaremos en notebook 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Clase_07.ipynb (Ejemplo 1) </a:t>
            </a: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entender el funcionamiento básico de Matplotlib  </a:t>
            </a:r>
            <a:endParaRPr sz="2000">
              <a:solidFill>
                <a:srgbClr val="E8E7E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1" name="Google Shape;301;g122b8be0504_0_158"/>
          <p:cNvSpPr txBox="1"/>
          <p:nvPr/>
        </p:nvSpPr>
        <p:spPr>
          <a:xfrm>
            <a:off x="473350" y="383030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Contesta </a:t>
            </a: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en el chat</a:t>
            </a: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5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Tipos de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gráficos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líneas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2b8be0504_0_167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líneas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" name="Google Shape;317;g122b8be0504_0_167"/>
          <p:cNvSpPr txBox="1"/>
          <p:nvPr/>
        </p:nvSpPr>
        <p:spPr>
          <a:xfrm>
            <a:off x="457725" y="2211625"/>
            <a:ext cx="47301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adecuados para visualizar datos con secuencialidad temporal, como las series de tiempo.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grafican con el método  ax.plot(x, y)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Roboto Mono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caso de no especificarse x, matplotlib toma como coordenadas en x al arreglo de números enteros [0, 1, 2, …, n]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8" name="Google Shape;318;g122b8be0504_0_167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9" name="Google Shape;319;g122b8be0504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424" y="1028875"/>
            <a:ext cx="3469000" cy="3085751"/>
          </a:xfrm>
          <a:prstGeom prst="rect">
            <a:avLst/>
          </a:prstGeom>
          <a:noFill/>
          <a:ln cap="flat" cmpd="sng" w="9525">
            <a:solidFill>
              <a:srgbClr val="E8E7E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2b8be0504_0_175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líneas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5" name="Google Shape;325;g122b8be0504_0_175"/>
          <p:cNvSpPr txBox="1"/>
          <p:nvPr/>
        </p:nvSpPr>
        <p:spPr>
          <a:xfrm>
            <a:off x="457725" y="2119775"/>
            <a:ext cx="45837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 de gráfico que muestra información como una serie de puntos de datos conectados por segmentos de línea recta.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utilizan generalmente para visualizar el movimiento direccional de uno o más datos a lo largo del tiempo.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este caso, el eje X (fecha) eje y contiene la cantidad medida (precio de las acciones, el clima, las ventas mensuales, etc). Es ideal para visualizar series de tiempo.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6" name="Google Shape;326;g122b8be0504_0_175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7" name="Google Shape;327;g122b8be0504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825" y="1128000"/>
            <a:ext cx="3479926" cy="2887491"/>
          </a:xfrm>
          <a:prstGeom prst="rect">
            <a:avLst/>
          </a:prstGeom>
          <a:noFill/>
          <a:ln cap="flat" cmpd="sng" w="9525">
            <a:solidFill>
              <a:srgbClr val="E8E7E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2b8be0504_0_18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3" name="Google Shape;333;g122b8be0504_0_183"/>
          <p:cNvSpPr txBox="1"/>
          <p:nvPr/>
        </p:nvSpPr>
        <p:spPr>
          <a:xfrm>
            <a:off x="473350" y="2870700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equivale a…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4" name="Google Shape;334;g122b8be0504_0_183"/>
          <p:cNvSpPr txBox="1"/>
          <p:nvPr/>
        </p:nvSpPr>
        <p:spPr>
          <a:xfrm>
            <a:off x="473350" y="1993125"/>
            <a:ext cx="52896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ax.plot([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[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g122b8be0504_0_183"/>
          <p:cNvSpPr txBox="1"/>
          <p:nvPr/>
        </p:nvSpPr>
        <p:spPr>
          <a:xfrm>
            <a:off x="476250" y="3558975"/>
            <a:ext cx="31245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ax.plot([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36" name="Google Shape;336;g122b8be0504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800" y="2833549"/>
            <a:ext cx="2952794" cy="203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g122b8be0504_0_183"/>
          <p:cNvCxnSpPr>
            <a:stCxn id="335" idx="3"/>
            <a:endCxn id="336" idx="1"/>
          </p:cNvCxnSpPr>
          <p:nvPr/>
        </p:nvCxnSpPr>
        <p:spPr>
          <a:xfrm>
            <a:off x="3600750" y="3849825"/>
            <a:ext cx="10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2b8be0504_0_19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puntos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2b8be0504_0_198"/>
          <p:cNvSpPr txBox="1"/>
          <p:nvPr/>
        </p:nvSpPr>
        <p:spPr>
          <a:xfrm>
            <a:off x="457725" y="918625"/>
            <a:ext cx="513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8" name="Google Shape;348;g122b8be0504_0_198"/>
          <p:cNvSpPr txBox="1"/>
          <p:nvPr/>
        </p:nvSpPr>
        <p:spPr>
          <a:xfrm>
            <a:off x="457725" y="2211625"/>
            <a:ext cx="45633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utiliza para visualizar la relación entre las dos variables.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el valor a lo largo del eje Y parece aumentar a medida que aumenta (o disminuye) el eje X, podría indicar una relación lineal positiva (o negativa).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los puntos se distribuyen al azar sin un patrón obvio, (posiblemente falta de relación de dependencia).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g122b8be0504_0_198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0" name="Google Shape;350;g122b8be0504_0_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275" y="1347399"/>
            <a:ext cx="3932755" cy="3010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6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3" name="Google Shape;8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717576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6"/>
          <p:cNvSpPr txBox="1"/>
          <p:nvPr/>
        </p:nvSpPr>
        <p:spPr>
          <a:xfrm>
            <a:off x="2690561" y="1562650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las librerías más utilizadas para visualización Python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5" name="Google Shape;8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138" y="24498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6"/>
          <p:cNvSpPr txBox="1"/>
          <p:nvPr/>
        </p:nvSpPr>
        <p:spPr>
          <a:xfrm>
            <a:off x="2690561" y="235216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Aprender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 graficar datos en Python</a:t>
            </a:r>
            <a:endParaRPr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7" name="Google Shape;87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72138" y="3182201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6"/>
          <p:cNvSpPr txBox="1"/>
          <p:nvPr/>
        </p:nvSpPr>
        <p:spPr>
          <a:xfrm>
            <a:off x="2690561" y="298053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Entender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uso básico de las librerías más utilizadas: Matplotlib y Seaborn</a:t>
            </a:r>
            <a:endParaRPr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9" name="Google Shape;89;p46"/>
          <p:cNvCxnSpPr>
            <a:stCxn id="83" idx="2"/>
            <a:endCxn id="85" idx="0"/>
          </p:cNvCxnSpPr>
          <p:nvPr/>
        </p:nvCxnSpPr>
        <p:spPr>
          <a:xfrm flipH="1" rot="-5400000">
            <a:off x="2003625" y="2181850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46"/>
          <p:cNvCxnSpPr>
            <a:stCxn id="85" idx="2"/>
            <a:endCxn id="87" idx="0"/>
          </p:cNvCxnSpPr>
          <p:nvPr/>
        </p:nvCxnSpPr>
        <p:spPr>
          <a:xfrm flipH="1" rot="-5400000">
            <a:off x="2003325" y="2914163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2b8be0504_0_20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puntos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6" name="Google Shape;356;g122b8be0504_0_206"/>
          <p:cNvSpPr txBox="1"/>
          <p:nvPr/>
        </p:nvSpPr>
        <p:spPr>
          <a:xfrm>
            <a:off x="473350" y="1908175"/>
            <a:ext cx="5078400" cy="21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Útiles cuando se tienen una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gran cantidad de datos numéricos emparejados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Permiten visualizar la relación entre las variables por medio de la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nube de puntos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 Mono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Nube de puntos “alineada” =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relación fuerte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Nube de puntos “dispersa” =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relación débil o nula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grafican con ax.scatter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7" name="Google Shape;357;g122b8be0504_0_206"/>
          <p:cNvSpPr txBox="1"/>
          <p:nvPr/>
        </p:nvSpPr>
        <p:spPr>
          <a:xfrm>
            <a:off x="4527575" y="190817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2b8be0504_0_212"/>
          <p:cNvSpPr/>
          <p:nvPr/>
        </p:nvSpPr>
        <p:spPr>
          <a:xfrm>
            <a:off x="647400" y="1122600"/>
            <a:ext cx="7849200" cy="3468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122b8be0504_0_212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4" name="Google Shape;364;g122b8be0504_0_212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5" name="Google Shape;365;g122b8be0504_0_212"/>
          <p:cNvSpPr txBox="1"/>
          <p:nvPr/>
        </p:nvSpPr>
        <p:spPr>
          <a:xfrm>
            <a:off x="1158300" y="1252100"/>
            <a:ext cx="6118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Consideremos las mediciones del peso y altura de 50 alumnos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6" name="Google Shape;366;g122b8be0504_0_212"/>
          <p:cNvSpPr txBox="1"/>
          <p:nvPr/>
        </p:nvSpPr>
        <p:spPr>
          <a:xfrm>
            <a:off x="1158300" y="1715925"/>
            <a:ext cx="6827400" cy="249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pesos = [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42.8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43.3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42.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44.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44.1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43.5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48.1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48.9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47.7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46.9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50.4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52.7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51.8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54.5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54.2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56.9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55.4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55.5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57.1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58.3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63.7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58.8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64.6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60.2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64.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63.8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61.4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66.3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64.7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63.9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69.3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67.9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65.2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70.8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70.5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69.3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75.3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75.5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78.2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78.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73.2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78.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80.1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78.2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76.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81.5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79.4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81.8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81.8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84.1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alturas = [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149.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149.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149.9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156.8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150.6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155.4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151.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162.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165.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157.8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164.4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160.1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160.8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163.8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175.2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162.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159.5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159.2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169.8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166.7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179.4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180.6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163.3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178.8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176.3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184.8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181.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170.5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184.1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187.1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187.1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177.7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184.5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190.3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196.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192.1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200.4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201.8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187.5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202.1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200.3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208.8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204.6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193.5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200.9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196.8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213.1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204.8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215.5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210.2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2c171e90d_0_0"/>
          <p:cNvSpPr/>
          <p:nvPr/>
        </p:nvSpPr>
        <p:spPr>
          <a:xfrm>
            <a:off x="647400" y="1122600"/>
            <a:ext cx="7849200" cy="32802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122c171e90d_0_0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3" name="Google Shape;373;g122c171e90d_0_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4" name="Google Shape;374;g122c171e90d_0_0"/>
          <p:cNvSpPr txBox="1"/>
          <p:nvPr/>
        </p:nvSpPr>
        <p:spPr>
          <a:xfrm>
            <a:off x="1158300" y="1252100"/>
            <a:ext cx="6118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Como era de esperar, se observa una fuerte relación positiva entre el peso y la altura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5" name="Google Shape;375;g122c171e90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13" y="1847625"/>
            <a:ext cx="6956175" cy="20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22c171e90d_0_9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1" name="Google Shape;381;g122c171e90d_0_9"/>
          <p:cNvSpPr txBox="1"/>
          <p:nvPr/>
        </p:nvSpPr>
        <p:spPr>
          <a:xfrm>
            <a:off x="473350" y="1583850"/>
            <a:ext cx="5762100" cy="3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poder visualizar la relación, los valores de los arreglos que se emparejan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deben guardar correspondencia entre sí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El peso de la primera persona debe estar junto con la altura de la misma persona.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parámetro alpha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cambiar la transparencia de los puntos.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Muy útil cuando graficamos muchos puntos.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alpha = 1                   puntos sólidos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alpha = 0.01             puntos casi transparentes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82" name="Google Shape;382;g122c171e90d_0_9"/>
          <p:cNvCxnSpPr/>
          <p:nvPr/>
        </p:nvCxnSpPr>
        <p:spPr>
          <a:xfrm>
            <a:off x="2009225" y="3266825"/>
            <a:ext cx="4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g122c171e90d_0_9"/>
          <p:cNvCxnSpPr/>
          <p:nvPr/>
        </p:nvCxnSpPr>
        <p:spPr>
          <a:xfrm>
            <a:off x="2009225" y="3687325"/>
            <a:ext cx="4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2c171e90d_0_18"/>
          <p:cNvSpPr txBox="1"/>
          <p:nvPr/>
        </p:nvSpPr>
        <p:spPr>
          <a:xfrm>
            <a:off x="473350" y="619525"/>
            <a:ext cx="8141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Probemos el Data Frame de precipitaciones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9" name="Google Shape;389;g122c171e90d_0_18"/>
          <p:cNvSpPr txBox="1"/>
          <p:nvPr/>
        </p:nvSpPr>
        <p:spPr>
          <a:xfrm>
            <a:off x="476250" y="2035525"/>
            <a:ext cx="57621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¿Guardarán algún tipo de relación las precipitaciones de Agosto respecto de las de septiembre? </a:t>
            </a:r>
            <a:r>
              <a:rPr lang="es" sz="1350">
                <a:solidFill>
                  <a:schemeClr val="dk1"/>
                </a:solidFill>
              </a:rPr>
              <a:t>🤔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0" name="Google Shape;390;g122c171e90d_0_18"/>
          <p:cNvSpPr txBox="1"/>
          <p:nvPr/>
        </p:nvSpPr>
        <p:spPr>
          <a:xfrm>
            <a:off x="578850" y="2740475"/>
            <a:ext cx="7986300" cy="143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plt.subplots()  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mapeo_colores = ax.scatter(df_lluvias[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'Aug'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df_lluvias[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'Sep'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c=df_lluvias.index)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fig.colorbar(mapeo_colores)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Agosto-Septiembre'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en Agosto (mm.)'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en Septiembre (mm.)'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2c171e90d_0_26"/>
          <p:cNvSpPr txBox="1"/>
          <p:nvPr/>
        </p:nvSpPr>
        <p:spPr>
          <a:xfrm>
            <a:off x="457725" y="918625"/>
            <a:ext cx="489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Probemos el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 Frame de precipitaciones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6" name="Google Shape;396;g122c171e90d_0_26"/>
          <p:cNvSpPr txBox="1"/>
          <p:nvPr/>
        </p:nvSpPr>
        <p:spPr>
          <a:xfrm>
            <a:off x="457725" y="2765725"/>
            <a:ext cx="45633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relación en este caso es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débil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posible asignar un 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rango de colores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los puntos con el parámetro c y fig.colorbar</a:t>
            </a: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También se puede asignar un 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rango de </a:t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tamaño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el parámetro 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7" name="Google Shape;397;g122c171e90d_0_26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8" name="Google Shape;398;g122c171e90d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875" y="1210963"/>
            <a:ext cx="4029875" cy="2721575"/>
          </a:xfrm>
          <a:prstGeom prst="rect">
            <a:avLst/>
          </a:prstGeom>
          <a:noFill/>
          <a:ln cap="flat" cmpd="sng" w="9525">
            <a:solidFill>
              <a:srgbClr val="E8E7E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2c171e90d_0_3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barras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22c171e90d_0_38"/>
          <p:cNvSpPr txBox="1"/>
          <p:nvPr/>
        </p:nvSpPr>
        <p:spPr>
          <a:xfrm>
            <a:off x="457725" y="918625"/>
            <a:ext cx="5003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barras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9" name="Google Shape;409;g122c171e90d_0_38"/>
          <p:cNvSpPr txBox="1"/>
          <p:nvPr/>
        </p:nvSpPr>
        <p:spPr>
          <a:xfrm>
            <a:off x="457725" y="2211625"/>
            <a:ext cx="4431900" cy="17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diagrama de barras muestra </a:t>
            </a:r>
            <a:r>
              <a:rPr b="1" lang="es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 categóricos</a:t>
            </a:r>
            <a:r>
              <a:rPr lang="es" sz="13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como barras rectangulares con alturas proporcionales al valor que representan. </a:t>
            </a:r>
            <a:endParaRPr sz="13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b="1" lang="es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 categórica </a:t>
            </a:r>
            <a:r>
              <a:rPr lang="es" sz="13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es más que una agrupación de datos en diferentes grupos lógicos, por ejemplo, datos sobre la altura de las personas que se agrupan como "Alto", "Medio", "Bajo", etc.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0" name="Google Shape;410;g122c171e90d_0_38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1" name="Google Shape;411;g122c171e90d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025" y="1194188"/>
            <a:ext cx="3673500" cy="2755125"/>
          </a:xfrm>
          <a:prstGeom prst="rect">
            <a:avLst/>
          </a:prstGeom>
          <a:noFill/>
          <a:ln cap="flat" cmpd="sng" w="9525">
            <a:solidFill>
              <a:srgbClr val="E8E7E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2c171e90d_0_46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barras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7" name="Google Shape;417;g122c171e90d_0_46"/>
          <p:cNvSpPr txBox="1"/>
          <p:nvPr/>
        </p:nvSpPr>
        <p:spPr>
          <a:xfrm>
            <a:off x="473350" y="1583850"/>
            <a:ext cx="57621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Permiten comparar y poner en perspectiva los valores de distintas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 categóricas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Por ejemplo, las precipitaciones según el mes del año.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ejemplo, acumulemos las precipitaciones para los distintos meses a lo largo de los años.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8" name="Google Shape;418;g122c171e90d_0_46"/>
          <p:cNvSpPr txBox="1"/>
          <p:nvPr/>
        </p:nvSpPr>
        <p:spPr>
          <a:xfrm>
            <a:off x="1003600" y="3235250"/>
            <a:ext cx="43428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precipitaciones_acumuladas = df_lluvias.sum()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precipitaciones_acumuladas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2c171e90d_0_54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4" name="Google Shape;424;g122c171e90d_0_54"/>
          <p:cNvSpPr txBox="1"/>
          <p:nvPr/>
        </p:nvSpPr>
        <p:spPr>
          <a:xfrm>
            <a:off x="583375" y="1479588"/>
            <a:ext cx="7651800" cy="143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precipitaciones_acumuladas = df_lluvias.sum()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ax.bar(df_lluvias.columns, precipitaciones_acumuladas)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acumuladas desde 1965 a 2002, según el mes'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'Precipitación total (mm.)'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'Mes'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5" name="Google Shape;425;g122c171e90d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800" y="2970875"/>
            <a:ext cx="3362950" cy="18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7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7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" name="Google Shape;97;p47"/>
          <p:cNvSpPr/>
          <p:nvPr/>
        </p:nvSpPr>
        <p:spPr>
          <a:xfrm>
            <a:off x="3481281" y="1574914"/>
            <a:ext cx="1596900" cy="580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Interfaces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" name="Google Shape;98;p47"/>
          <p:cNvSpPr/>
          <p:nvPr/>
        </p:nvSpPr>
        <p:spPr>
          <a:xfrm>
            <a:off x="586275" y="2281659"/>
            <a:ext cx="1399200" cy="5802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Introducción a Matplotlib</a:t>
            </a:r>
            <a:endParaRPr b="0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" name="Google Shape;99;p47"/>
          <p:cNvSpPr/>
          <p:nvPr/>
        </p:nvSpPr>
        <p:spPr>
          <a:xfrm>
            <a:off x="3481281" y="2281650"/>
            <a:ext cx="1596900" cy="580200"/>
          </a:xfrm>
          <a:prstGeom prst="rect">
            <a:avLst/>
          </a:prstGeom>
          <a:solidFill>
            <a:srgbClr val="393B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Gráficos comunes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" name="Google Shape;100;p47"/>
          <p:cNvSpPr/>
          <p:nvPr/>
        </p:nvSpPr>
        <p:spPr>
          <a:xfrm>
            <a:off x="3481281" y="2988372"/>
            <a:ext cx="1596900" cy="580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Subgráficos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1" name="Google Shape;101;p47"/>
          <p:cNvCxnSpPr>
            <a:stCxn id="98" idx="3"/>
            <a:endCxn id="99" idx="1"/>
          </p:cNvCxnSpPr>
          <p:nvPr/>
        </p:nvCxnSpPr>
        <p:spPr>
          <a:xfrm>
            <a:off x="1985475" y="2571759"/>
            <a:ext cx="1495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02" name="Google Shape;102;p47"/>
          <p:cNvCxnSpPr>
            <a:stCxn id="98" idx="3"/>
            <a:endCxn id="97" idx="1"/>
          </p:cNvCxnSpPr>
          <p:nvPr/>
        </p:nvCxnSpPr>
        <p:spPr>
          <a:xfrm flipH="1" rot="10800000">
            <a:off x="1985475" y="1864959"/>
            <a:ext cx="1495800" cy="70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03" name="Google Shape;103;p47"/>
          <p:cNvCxnSpPr>
            <a:stCxn id="98" idx="3"/>
            <a:endCxn id="100" idx="1"/>
          </p:cNvCxnSpPr>
          <p:nvPr/>
        </p:nvCxnSpPr>
        <p:spPr>
          <a:xfrm>
            <a:off x="1985475" y="2571759"/>
            <a:ext cx="1495800" cy="70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104" name="Google Shape;104;p47" title="ícono de mapa de contenidos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47"/>
          <p:cNvCxnSpPr/>
          <p:nvPr/>
        </p:nvCxnSpPr>
        <p:spPr>
          <a:xfrm>
            <a:off x="5078175" y="2571759"/>
            <a:ext cx="1495800" cy="70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06" name="Google Shape;106;p47"/>
          <p:cNvCxnSpPr/>
          <p:nvPr/>
        </p:nvCxnSpPr>
        <p:spPr>
          <a:xfrm flipH="1" rot="10800000">
            <a:off x="5078175" y="1785759"/>
            <a:ext cx="1501800" cy="786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7" name="Google Shape;107;p47"/>
          <p:cNvSpPr/>
          <p:nvPr/>
        </p:nvSpPr>
        <p:spPr>
          <a:xfrm>
            <a:off x="6579981" y="3699397"/>
            <a:ext cx="1596900" cy="580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Boxxplot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" name="Google Shape;108;p47"/>
          <p:cNvSpPr/>
          <p:nvPr/>
        </p:nvSpPr>
        <p:spPr>
          <a:xfrm>
            <a:off x="6573981" y="2990685"/>
            <a:ext cx="1596900" cy="580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Histogramas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" name="Google Shape;109;p47"/>
          <p:cNvSpPr/>
          <p:nvPr/>
        </p:nvSpPr>
        <p:spPr>
          <a:xfrm>
            <a:off x="6579981" y="2281947"/>
            <a:ext cx="1596900" cy="580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Gráfico de barras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47"/>
          <p:cNvSpPr/>
          <p:nvPr/>
        </p:nvSpPr>
        <p:spPr>
          <a:xfrm>
            <a:off x="6579981" y="1573222"/>
            <a:ext cx="1596900" cy="580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Gráfico de puntos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p47"/>
          <p:cNvSpPr/>
          <p:nvPr/>
        </p:nvSpPr>
        <p:spPr>
          <a:xfrm>
            <a:off x="6579981" y="864497"/>
            <a:ext cx="1596900" cy="580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Gráfico de líneas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2" name="Google Shape;112;p47"/>
          <p:cNvCxnSpPr/>
          <p:nvPr/>
        </p:nvCxnSpPr>
        <p:spPr>
          <a:xfrm flipH="1" rot="10800000">
            <a:off x="5075175" y="1785759"/>
            <a:ext cx="1501800" cy="786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13" name="Google Shape;113;p47"/>
          <p:cNvCxnSpPr>
            <a:stCxn id="99" idx="3"/>
            <a:endCxn id="107" idx="1"/>
          </p:cNvCxnSpPr>
          <p:nvPr/>
        </p:nvCxnSpPr>
        <p:spPr>
          <a:xfrm>
            <a:off x="5078181" y="2571750"/>
            <a:ext cx="1501800" cy="1417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14" name="Google Shape;114;p47"/>
          <p:cNvCxnSpPr>
            <a:endCxn id="111" idx="1"/>
          </p:cNvCxnSpPr>
          <p:nvPr/>
        </p:nvCxnSpPr>
        <p:spPr>
          <a:xfrm flipH="1" rot="10800000">
            <a:off x="5078181" y="1154597"/>
            <a:ext cx="1501800" cy="141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15" name="Google Shape;115;p47"/>
          <p:cNvCxnSpPr>
            <a:stCxn id="109" idx="1"/>
          </p:cNvCxnSpPr>
          <p:nvPr/>
        </p:nvCxnSpPr>
        <p:spPr>
          <a:xfrm flipH="1">
            <a:off x="5704881" y="2572047"/>
            <a:ext cx="875100" cy="9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2c171e90d_0_6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CoderTip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1" name="Google Shape;431;g122c171e90d_0_62"/>
          <p:cNvSpPr txBox="1"/>
          <p:nvPr/>
        </p:nvSpPr>
        <p:spPr>
          <a:xfrm>
            <a:off x="473350" y="1626100"/>
            <a:ext cx="71694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F8F8F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eje x representa categorías. La altura de cada barra en el eje y representa la cantidad de elementos para la categoría correspondiente.</a:t>
            </a:r>
            <a:endParaRPr sz="2000">
              <a:solidFill>
                <a:srgbClr val="F8F8F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rgbClr val="F8F8F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 grafican con </a:t>
            </a:r>
            <a:r>
              <a:rPr b="1" lang="es" sz="2000">
                <a:solidFill>
                  <a:srgbClr val="F8F8F8"/>
                </a:solidFill>
                <a:latin typeface="Roboto Mono"/>
                <a:ea typeface="Roboto Mono"/>
                <a:cs typeface="Roboto Mono"/>
                <a:sym typeface="Roboto Mono"/>
              </a:rPr>
              <a:t>ax.bar,</a:t>
            </a:r>
            <a:r>
              <a:rPr b="1" lang="es" sz="2000">
                <a:solidFill>
                  <a:srgbClr val="F8F8F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 recibe como parámetros:</a:t>
            </a:r>
            <a:endParaRPr b="1" sz="2000">
              <a:solidFill>
                <a:srgbClr val="F8F8F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2000"/>
              <a:buFont typeface="Helvetica Neue"/>
              <a:buChar char="✓"/>
            </a:pPr>
            <a:r>
              <a:rPr b="1" lang="es" sz="2000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 etiquetas para el eje x</a:t>
            </a:r>
            <a:endParaRPr b="1" sz="2000">
              <a:solidFill>
                <a:srgbClr val="EAFF6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2000"/>
              <a:buFont typeface="Helvetica Neue"/>
              <a:buChar char="✓"/>
            </a:pPr>
            <a:r>
              <a:rPr b="1" lang="es" sz="2000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altura (frecuencia) de la barra para cada etiqueta</a:t>
            </a:r>
            <a:endParaRPr b="1" sz="2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22c171e90d_0_6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2c171e90d_0_71"/>
          <p:cNvSpPr txBox="1"/>
          <p:nvPr/>
        </p:nvSpPr>
        <p:spPr>
          <a:xfrm>
            <a:off x="457725" y="918625"/>
            <a:ext cx="500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2" name="Google Shape;442;g122c171e90d_0_71"/>
          <p:cNvSpPr txBox="1"/>
          <p:nvPr/>
        </p:nvSpPr>
        <p:spPr>
          <a:xfrm>
            <a:off x="457725" y="1791925"/>
            <a:ext cx="42414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histograma es una gráfica de la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distribución de frecuencia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una matriz numérica dividiéndola en pequeños contenedores de igual tamaño (bins).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bins usualmente se calculan por medio de la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fórmula de sturges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3" name="Google Shape;443;g122c171e90d_0_71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4" name="Google Shape;444;g122c171e90d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125" y="1300000"/>
            <a:ext cx="3926876" cy="2543549"/>
          </a:xfrm>
          <a:prstGeom prst="rect">
            <a:avLst/>
          </a:prstGeom>
          <a:noFill/>
          <a:ln cap="flat" cmpd="sng" w="9525">
            <a:solidFill>
              <a:srgbClr val="E8E7E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5" name="Google Shape;445;g122c171e90d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500" y="3486025"/>
            <a:ext cx="2198150" cy="1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22c171e90d_0_80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1" name="Google Shape;451;g122c171e90d_0_80"/>
          <p:cNvSpPr txBox="1"/>
          <p:nvPr/>
        </p:nvSpPr>
        <p:spPr>
          <a:xfrm>
            <a:off x="473350" y="1583850"/>
            <a:ext cx="5762100" cy="3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altura de cada barra representa la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proporción o cantidad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los distintos valores de una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 numérica.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Requiere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clasificar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los datos en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intervalos de clase.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Permiten comparar la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frecuencia relativa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absoluta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cada intervalo.</a:t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construyen con ax.hist, que recibe como parámetro: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arreglo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valores.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bins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representa la cantidad de intervalos a construir.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2c171e90d_0_8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57" name="Google Shape;457;g122c171e90d_0_87"/>
          <p:cNvCxnSpPr>
            <a:stCxn id="458" idx="3"/>
            <a:endCxn id="459" idx="1"/>
          </p:cNvCxnSpPr>
          <p:nvPr/>
        </p:nvCxnSpPr>
        <p:spPr>
          <a:xfrm>
            <a:off x="3600750" y="3849825"/>
            <a:ext cx="10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0" name="Google Shape;460;g122c171e90d_0_87"/>
          <p:cNvSpPr txBox="1"/>
          <p:nvPr/>
        </p:nvSpPr>
        <p:spPr>
          <a:xfrm>
            <a:off x="473350" y="1342000"/>
            <a:ext cx="7048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Aplanemos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valores del Data Frame con el método flatten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1" name="Google Shape;461;g122c171e90d_0_87"/>
          <p:cNvSpPr txBox="1"/>
          <p:nvPr/>
        </p:nvSpPr>
        <p:spPr>
          <a:xfrm>
            <a:off x="689250" y="2099325"/>
            <a:ext cx="2911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df_lluvias.values.flatten()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62" name="Google Shape;462;g122c171e90d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350" y="2160150"/>
            <a:ext cx="44577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122c171e90d_0_87"/>
          <p:cNvSpPr txBox="1"/>
          <p:nvPr/>
        </p:nvSpPr>
        <p:spPr>
          <a:xfrm>
            <a:off x="374700" y="3114125"/>
            <a:ext cx="5015100" cy="12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ax.hist(df_lluvias.values.flatten(), bins=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'Histograma de precipitaciones'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'Intervalos de precipitaciones (mm.)'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'Frecuencia absoluta'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64" name="Google Shape;464;g122c171e90d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735" y="2804875"/>
            <a:ext cx="3190614" cy="17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22c171e90d_0_104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0" name="Google Shape;470;g122c171e90d_0_104"/>
          <p:cNvSpPr txBox="1"/>
          <p:nvPr/>
        </p:nvSpPr>
        <p:spPr>
          <a:xfrm>
            <a:off x="473350" y="1583850"/>
            <a:ext cx="5762100" cy="28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forma del histograma depende del número de intervalos de clase que pasemos al parámetro 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bins.</a:t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ejemplo se representó la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frecuencia absoluta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los intervalos.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También se puede representar la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frecuencia relativa de cada intervalo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 el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porcentaje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respecto del total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2c171e90d_0_11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22c171e90d_0_115"/>
          <p:cNvSpPr txBox="1"/>
          <p:nvPr/>
        </p:nvSpPr>
        <p:spPr>
          <a:xfrm>
            <a:off x="457725" y="918625"/>
            <a:ext cx="500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1" name="Google Shape;481;g122c171e90d_0_115"/>
          <p:cNvSpPr txBox="1"/>
          <p:nvPr/>
        </p:nvSpPr>
        <p:spPr>
          <a:xfrm>
            <a:off x="457725" y="1791925"/>
            <a:ext cx="42414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diagrama de caja es un método para mostrar gráficamente la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distribución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una variable numérica a través de los cuartiles.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identificar la presencia de atípicos y outliers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También permite comparar la distribución de una variable númerica entre categorías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2" name="Google Shape;482;g122c171e90d_0_115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3" name="Google Shape;483;g122c171e90d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248" y="937350"/>
            <a:ext cx="3653076" cy="32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2c171e90d_0_124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9" name="Google Shape;489;g122c171e90d_0_124"/>
          <p:cNvSpPr txBox="1"/>
          <p:nvPr/>
        </p:nvSpPr>
        <p:spPr>
          <a:xfrm>
            <a:off x="473350" y="1583850"/>
            <a:ext cx="5762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Creemos un boxplot de precipitaciones mensuales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0" name="Google Shape;490;g122c171e90d_0_124"/>
          <p:cNvSpPr txBox="1"/>
          <p:nvPr/>
        </p:nvSpPr>
        <p:spPr>
          <a:xfrm>
            <a:off x="367525" y="2693138"/>
            <a:ext cx="4099800" cy="12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ax.boxplot(df_lluvias.T)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'Boxplot de precipitaciones'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'Meses'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 (mm)'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91" name="Google Shape;491;g122c171e90d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425" y="2127661"/>
            <a:ext cx="4211225" cy="23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2c171e90d_0_13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Piechart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3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Matplotlib: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Comandos básicos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22c171e90d_0_135"/>
          <p:cNvSpPr txBox="1"/>
          <p:nvPr/>
        </p:nvSpPr>
        <p:spPr>
          <a:xfrm>
            <a:off x="457725" y="918625"/>
            <a:ext cx="500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Piechart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2" name="Google Shape;502;g122c171e90d_0_135"/>
          <p:cNvSpPr txBox="1"/>
          <p:nvPr/>
        </p:nvSpPr>
        <p:spPr>
          <a:xfrm>
            <a:off x="457725" y="1791925"/>
            <a:ext cx="42414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Piechart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solo puede mostrar una serie de datos.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gráficos circulares muestran el tamaño de los elementos denominados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cuñas (wedges)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una serie de datos, proporcional a la suma de los elementos.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Los puntos de datos en un gráfico circular se muestran como un porcentaje del pastel completo.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3" name="Google Shape;503;g122c171e90d_0_135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4" name="Google Shape;504;g122c171e90d_0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125" y="1025113"/>
            <a:ext cx="3093274" cy="3093274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2c171e90d_0_143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0" name="Google Shape;510;g122c171e90d_0_143"/>
          <p:cNvSpPr txBox="1"/>
          <p:nvPr/>
        </p:nvSpPr>
        <p:spPr>
          <a:xfrm>
            <a:off x="473350" y="1583850"/>
            <a:ext cx="5762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Creemos un piechart de precipitaciones mensuales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1" name="Google Shape;511;g122c171e90d_0_143"/>
          <p:cNvSpPr txBox="1"/>
          <p:nvPr/>
        </p:nvSpPr>
        <p:spPr>
          <a:xfrm>
            <a:off x="794350" y="2378875"/>
            <a:ext cx="4099800" cy="168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cars = 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'AUDI'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'BMW'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'FORD'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'TESLA'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'JAGUAR'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'MERCEDES'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 = 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35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29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41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fig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 = plt.subplots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figsize =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ax.pie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labels = cars</a:t>
            </a:r>
            <a:r>
              <a:rPr lang="es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2" name="Google Shape;512;g122c171e90d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775" y="1780825"/>
            <a:ext cx="3033650" cy="28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22c171e90d_0_152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Enriqueciendo las visualizaciones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2c171e90d_0_156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Múltiples elementos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3" name="Google Shape;523;g122c171e90d_0_156"/>
          <p:cNvSpPr txBox="1"/>
          <p:nvPr/>
        </p:nvSpPr>
        <p:spPr>
          <a:xfrm>
            <a:off x="473350" y="1583850"/>
            <a:ext cx="5762100" cy="2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ocasiones necesitamos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resaltar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ciertas características de los datos. </a:t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ejemplo, ¿Qué pasa si quisiéramos resaltar el punto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máximo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una serie de tiempo?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¿Podemos cargar al 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ax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múltiples elementos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muestre todos juntos?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2c171e90d_0_161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9" name="Google Shape;529;g122c171e90d_0_161"/>
          <p:cNvSpPr txBox="1"/>
          <p:nvPr/>
        </p:nvSpPr>
        <p:spPr>
          <a:xfrm>
            <a:off x="473350" y="1626100"/>
            <a:ext cx="7169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Utilizaremos en notebook </a:t>
            </a: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Clase_07.ipynb (Ejemplo 2) </a:t>
            </a: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 base en el archivo </a:t>
            </a:r>
            <a:r>
              <a:rPr lang="es" sz="2500">
                <a:solidFill>
                  <a:srgbClr val="CE9178"/>
                </a:solidFill>
                <a:highlight>
                  <a:srgbClr val="1E1E1E"/>
                </a:highlight>
                <a:latin typeface="DM Sans"/>
                <a:ea typeface="DM Sans"/>
                <a:cs typeface="DM Sans"/>
                <a:sym typeface="DM Sans"/>
              </a:rPr>
              <a:t>pune_1965_to_2002.csv </a:t>
            </a: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de precipitaciones que hemos usado antes, para comprender el proceso de enriquecimiento de visualizaciones con Matplotlib.</a:t>
            </a:r>
            <a:endParaRPr b="1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30" name="Google Shape;530;g122c171e90d_0_161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531" name="Google Shape;531;g122c171e90d_0_16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2" name="Google Shape;532;g122c171e90d_0_16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2c171e90d_0_169"/>
          <p:cNvSpPr txBox="1"/>
          <p:nvPr/>
        </p:nvSpPr>
        <p:spPr>
          <a:xfrm>
            <a:off x="856750" y="1018338"/>
            <a:ext cx="6510600" cy="3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Primero, comparemos las precipitaciones de Enero y Febrero 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mismo objeto ax</a:t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Luego,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una agregación, calculamos el máximo de cada uno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8" name="Google Shape;538;g122c171e90d_0_169"/>
          <p:cNvSpPr txBox="1"/>
          <p:nvPr/>
        </p:nvSpPr>
        <p:spPr>
          <a:xfrm>
            <a:off x="774150" y="1668475"/>
            <a:ext cx="7595700" cy="100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  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ax.plot(df_lluvias.index, df_lluvias[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'Jan'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enero'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ax.plot(df_lluvias.index, df_lluvias[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'Feb'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febrero'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color=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'C1'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9" name="Google Shape;539;g122c171e90d_0_169"/>
          <p:cNvSpPr txBox="1"/>
          <p:nvPr/>
        </p:nvSpPr>
        <p:spPr>
          <a:xfrm>
            <a:off x="774150" y="3445675"/>
            <a:ext cx="40887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maximo_enero = df_lluvias[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'Jan'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].max()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maximo_febrero =  df_lluvias[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'Feb'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].max()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22c171e90d_0_179"/>
          <p:cNvSpPr txBox="1"/>
          <p:nvPr/>
        </p:nvSpPr>
        <p:spPr>
          <a:xfrm>
            <a:off x="856750" y="1415838"/>
            <a:ext cx="6510600" cy="23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axhline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permite graficar 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líneas horizontales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Usemos esto para resaltar los máximos de cada serie de tiempo</a:t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También se puede graficar líneas verticales con el método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axvline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👌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5" name="Google Shape;545;g122c171e90d_0_179"/>
          <p:cNvSpPr txBox="1"/>
          <p:nvPr/>
        </p:nvSpPr>
        <p:spPr>
          <a:xfrm>
            <a:off x="993275" y="2139763"/>
            <a:ext cx="6963900" cy="100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ax.axhline(maximo_enero, color=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'red'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linestyle=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'--'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alpha=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   linewidth=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label=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'Máxima de enero'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ax.axhline(maximo_febrero, color=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'red'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linestyle=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':'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alpha=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linewidth=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label=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'Máxima de febrero'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22c171e90d_0_186"/>
          <p:cNvSpPr txBox="1"/>
          <p:nvPr/>
        </p:nvSpPr>
        <p:spPr>
          <a:xfrm>
            <a:off x="856750" y="1018338"/>
            <a:ext cx="6510600" cy="17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último, las etiquetas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1" name="Google Shape;551;g122c171e90d_0_186"/>
          <p:cNvSpPr txBox="1"/>
          <p:nvPr/>
        </p:nvSpPr>
        <p:spPr>
          <a:xfrm>
            <a:off x="1038900" y="1549950"/>
            <a:ext cx="5302800" cy="12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'Año'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'Precipitación (mm.)'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enero y febrero'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	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ax.set_xlim(df_lluvias.index[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df_lluvias.index[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-1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ax.legend() 		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52" name="Google Shape;552;g122c171e90d_0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900" y="2950725"/>
            <a:ext cx="5840726" cy="18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22c171e90d_0_19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 tener en cuenta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8" name="Google Shape;558;g122c171e90d_0_194"/>
          <p:cNvSpPr txBox="1"/>
          <p:nvPr/>
        </p:nvSpPr>
        <p:spPr>
          <a:xfrm>
            <a:off x="473350" y="1626100"/>
            <a:ext cx="71694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Incluir muchos elementos puede </a:t>
            </a:r>
            <a:r>
              <a:rPr b="1" lang="es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entorpecer la lectura y comprensión de la figura. </a:t>
            </a:r>
            <a:r>
              <a:rPr b="1" lang="es" sz="2500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Procure no sobrecargarla.</a:t>
            </a:r>
            <a:endParaRPr b="1" i="0" sz="2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7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Customizaciones sobre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gráficos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a2c731af_0_13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¿Por qué Matplotlib?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" name="Google Shape;126;g126a2c731af_0_13"/>
          <p:cNvSpPr txBox="1"/>
          <p:nvPr/>
        </p:nvSpPr>
        <p:spPr>
          <a:xfrm>
            <a:off x="473350" y="1908175"/>
            <a:ext cx="3834600" cy="16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una biblioteca multiplataforma para hacer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2D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partir de datos en matrices.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Está escrito en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hace uso de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NumPy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7" name="Google Shape;127;g126a2c731af_0_13"/>
          <p:cNvSpPr txBox="1"/>
          <p:nvPr/>
        </p:nvSpPr>
        <p:spPr>
          <a:xfrm>
            <a:off x="4527575" y="1908175"/>
            <a:ext cx="3834600" cy="17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Proporciona una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API orientada a objetos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ayuda a incrustar gráficos en aplicaciones que utilizan kits de herramientas de la GUI de Python como PyQt, WxPythonotTkinter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Matplotlib fue escrito originalmente por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John D. Hunter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2003.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8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Personalizando Matplotlib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22c171e90d_0_199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Personalizando Matplotlib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4" name="Google Shape;574;g122c171e90d_0_199"/>
          <p:cNvSpPr txBox="1"/>
          <p:nvPr/>
        </p:nvSpPr>
        <p:spPr>
          <a:xfrm>
            <a:off x="473350" y="1583850"/>
            <a:ext cx="5762100" cy="29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Matplotlib permite modificar cada aspecto de sus gráficos por medio de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parámetros.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importar la librería, Matplotlib establece establece sus parámetros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defecto.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parámetros se guardan en una estructura de datos de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 dict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Se puede obtener una lista de los parámetros consultando sus claves.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5" name="Google Shape;575;g122c171e90d_0_199"/>
          <p:cNvSpPr txBox="1"/>
          <p:nvPr/>
        </p:nvSpPr>
        <p:spPr>
          <a:xfrm>
            <a:off x="1011400" y="3643400"/>
            <a:ext cx="23289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mpl.rcParams.keys()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22c171e90d_0_207"/>
          <p:cNvSpPr txBox="1"/>
          <p:nvPr/>
        </p:nvSpPr>
        <p:spPr>
          <a:xfrm>
            <a:off x="1101000" y="345975"/>
            <a:ext cx="6942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Algunos parámetros comunes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581" name="Google Shape;581;g122c171e90d_0_207"/>
          <p:cNvGraphicFramePr/>
          <p:nvPr/>
        </p:nvGraphicFramePr>
        <p:xfrm>
          <a:off x="952500" y="140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{D54341D6-8E64-433B-96D5-AC954D1C05A3}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Parámetro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Descripción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Valor por defecto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axes.grid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Mostrar grilla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True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axes.titleweight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Grosor tipografía título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</a:t>
                      </a: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normal"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axes.titlelocation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Posición del título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"center"</a:t>
                      </a:r>
                      <a:endParaRPr b="1"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2" name="Google Shape;582;g122c171e90d_0_207"/>
          <p:cNvGraphicFramePr/>
          <p:nvPr/>
        </p:nvGraphicFramePr>
        <p:xfrm>
          <a:off x="952500" y="295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{D54341D6-8E64-433B-96D5-AC954D1C05A3}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axes.grid.axis</a:t>
                      </a:r>
                      <a:endParaRPr b="1"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Ejes de la grilla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"both"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axes.labelcolor</a:t>
                      </a:r>
                      <a:endParaRPr b="1"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Color de etiquetas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"black"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axes.labelsize</a:t>
                      </a:r>
                      <a:endParaRPr b="1"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Tamaño de fuente de las etiquetas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"large"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22c171e90d_0_246"/>
          <p:cNvSpPr txBox="1"/>
          <p:nvPr/>
        </p:nvSpPr>
        <p:spPr>
          <a:xfrm>
            <a:off x="1101000" y="345975"/>
            <a:ext cx="6942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Algunos parámetros comunes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588" name="Google Shape;588;g122c171e90d_0_246"/>
          <p:cNvGraphicFramePr/>
          <p:nvPr/>
        </p:nvGraphicFramePr>
        <p:xfrm>
          <a:off x="952500" y="138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{D54341D6-8E64-433B-96D5-AC954D1C05A3}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Parámetro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Descripción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Valor por defecto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axes.labelweight</a:t>
                      </a:r>
                      <a:endParaRPr b="1"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Grosor de fuente de las etiquetas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"normal"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grid.alpha</a:t>
                      </a:r>
                      <a:endParaRPr b="1"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Transparencia de grilla</a:t>
                      </a:r>
                      <a:endParaRPr b="1"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1.0</a:t>
                      </a:r>
                      <a:endParaRPr b="1"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grid.color</a:t>
                      </a:r>
                      <a:endParaRPr b="1"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Color de la grilla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"#b2b2b2"</a:t>
                      </a:r>
                      <a:endParaRPr b="1"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9" name="Google Shape;589;g122c171e90d_0_246"/>
          <p:cNvGraphicFramePr/>
          <p:nvPr/>
        </p:nvGraphicFramePr>
        <p:xfrm>
          <a:off x="952500" y="314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{D54341D6-8E64-433B-96D5-AC954D1C05A3}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grid.linestyle</a:t>
                      </a:r>
                      <a:endParaRPr b="1" sz="13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Estilo de grilla</a:t>
                      </a:r>
                      <a:endParaRPr b="1" sz="13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"--"</a:t>
                      </a:r>
                      <a:endParaRPr b="1" sz="13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grid.linewidth</a:t>
                      </a:r>
                      <a:endParaRPr b="1" sz="13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Grosor de la grilla</a:t>
                      </a:r>
                      <a:endParaRPr b="1" sz="13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0.5</a:t>
                      </a:r>
                      <a:endParaRPr b="1" sz="13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legend.fontsize</a:t>
                      </a:r>
                      <a:endParaRPr b="1" sz="13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Tamaño de fuente de la leyenda</a:t>
                      </a:r>
                      <a:endParaRPr b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"medium"</a:t>
                      </a:r>
                      <a:endParaRPr b="1" sz="13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2c171e90d_0_25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5" name="Google Shape;595;g122c171e90d_0_254"/>
          <p:cNvSpPr txBox="1"/>
          <p:nvPr/>
        </p:nvSpPr>
        <p:spPr>
          <a:xfrm>
            <a:off x="1229550" y="1733263"/>
            <a:ext cx="6684900" cy="228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'axes.titleweight'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'bold'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'axes.titlelocation'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'left'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'axes.titlecolor'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'firebrick'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'axes.labelcolor'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'blue'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'axes.labelsize'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'10'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'axes.labelweight'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'light'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'axes.linewidth'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'1'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'grid.color'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'black'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'grid.linestyle'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'-.'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'grid.linewidth'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'2'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22c171e90d_0_26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1" name="Google Shape;601;g122c171e90d_0_261"/>
          <p:cNvSpPr txBox="1"/>
          <p:nvPr/>
        </p:nvSpPr>
        <p:spPr>
          <a:xfrm>
            <a:off x="1229550" y="1522050"/>
            <a:ext cx="6684900" cy="12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  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ax.scatter(df_lluvias[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'Aug'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df_lluvias[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'Sep'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c=df_lluvias.index)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'(Título rojo en negrita)'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'(Etiqueta eje horiz.)'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'(Etiqueta eje vert.)'</a:t>
            </a: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2" name="Google Shape;602;g122c171e90d_0_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085" y="2904575"/>
            <a:ext cx="3397840" cy="2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2c171e90d_0_26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 tener en cuenta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8" name="Google Shape;608;g122c171e90d_0_268"/>
          <p:cNvSpPr txBox="1"/>
          <p:nvPr/>
        </p:nvSpPr>
        <p:spPr>
          <a:xfrm>
            <a:off x="473350" y="1626100"/>
            <a:ext cx="71694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500">
                <a:solidFill>
                  <a:srgbClr val="F8F8F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Matplotlib no es la única librería que nos permite generar visualizaciones en Python. Te</a:t>
            </a:r>
            <a:r>
              <a:rPr lang="es" sz="2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nemos otras librerías para generar gráficos estáticos (e.g Seaborn) o dinámicos (Bokeh, Plotly, entre otras)</a:t>
            </a:r>
            <a:endParaRPr b="1" sz="2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22c171e90d_0_27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librería Seaborn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22c171e90d_0_277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Seaborn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9" name="Google Shape;619;g122c171e90d_0_277"/>
          <p:cNvSpPr txBox="1"/>
          <p:nvPr/>
        </p:nvSpPr>
        <p:spPr>
          <a:xfrm>
            <a:off x="473350" y="1583850"/>
            <a:ext cx="5389800" cy="3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Extendiendo las capacidades de Matplotlib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Funciona por encima de matplotlib.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integra muy bien con las estructuras de datos de Pandas.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Provee métodos que facilitan la generación de gráficos para la comparación de variables categóricas.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Provee sus propios estilos y colores </a:t>
            </a:r>
            <a:r>
              <a:rPr i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muy estéticos, por cierto 😏).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22c171e90d_0_283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Cuestiones a considerar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5" name="Google Shape;625;g122c171e90d_0_283"/>
          <p:cNvSpPr txBox="1"/>
          <p:nvPr/>
        </p:nvSpPr>
        <p:spPr>
          <a:xfrm>
            <a:off x="473350" y="1583850"/>
            <a:ext cx="5389800" cy="27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Seaborn tiene una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sintaxis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diferente a matplotlib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por lo que sólo lo aprovecharemos por su punto fuerte: </a:t>
            </a:r>
            <a:r>
              <a:rPr lang="es" sz="1350">
                <a:solidFill>
                  <a:schemeClr val="dk1"/>
                </a:solidFill>
                <a:highlight>
                  <a:srgbClr val="E0FF00"/>
                </a:highlight>
                <a:latin typeface="DM Sans"/>
                <a:ea typeface="DM Sans"/>
                <a:cs typeface="DM Sans"/>
                <a:sym typeface="DM Sans"/>
              </a:rPr>
              <a:t>las visualizaciones de variables categóricas.</a:t>
            </a:r>
            <a:endParaRPr sz="1350">
              <a:solidFill>
                <a:schemeClr val="dk1"/>
              </a:solidFill>
              <a:highlight>
                <a:srgbClr val="E0FF00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Seaborn se construye sobre matplotlib, puede actualizar los parámetros de matplotlib con los estilos de Seaborn y seguir graficando normalmente.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6" name="Google Shape;626;g122c171e90d_0_283"/>
          <p:cNvSpPr txBox="1"/>
          <p:nvPr/>
        </p:nvSpPr>
        <p:spPr>
          <a:xfrm>
            <a:off x="983900" y="3490425"/>
            <a:ext cx="31233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sns.set()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6a2c731af_0_19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¿Por qué Matplotlib?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3" name="Google Shape;133;g126a2c731af_0_19"/>
          <p:cNvSpPr txBox="1"/>
          <p:nvPr/>
        </p:nvSpPr>
        <p:spPr>
          <a:xfrm>
            <a:off x="473350" y="1908175"/>
            <a:ext cx="3834600" cy="2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la librería de visualización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más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utilizada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el entorno de Python.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sencilla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fácil de usar.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un alto nivel de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personalización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los gráficos.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open source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la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base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sobre la que se construyen otras librerías como Seaborn.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4" name="Google Shape;134;g126a2c731af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125" y="2886700"/>
            <a:ext cx="3079401" cy="7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22c171e90d_0_29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Hands on lab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2" name="Google Shape;632;g122c171e90d_0_293"/>
          <p:cNvSpPr txBox="1"/>
          <p:nvPr/>
        </p:nvSpPr>
        <p:spPr>
          <a:xfrm>
            <a:off x="473350" y="1626100"/>
            <a:ext cx="77010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Creación de gráficos con Matplotlib</a:t>
            </a:r>
            <a:endParaRPr sz="22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2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¿De qué manera?</a:t>
            </a:r>
            <a:endParaRPr b="1" sz="22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El profesor demostrará cómo hacerlo y tú lo puedes ir replicando en tu computadora. Si surgen dudas las puedes compartir para resolverlas en conjunto de la mano de los tutores.</a:t>
            </a:r>
            <a:endParaRPr sz="22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Tiempo estimado: 25 - 30 minutos</a:t>
            </a:r>
            <a:endParaRPr b="1" sz="22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33" name="Google Shape;633;g122c171e90d_0_293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634" name="Google Shape;634;g122c171e90d_0_29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35" name="Google Shape;635;g122c171e90d_0_293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g122c171e90d_0_407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641" name="Google Shape;641;g122c171e90d_0_40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42" name="Google Shape;642;g122c171e90d_0_407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3" name="Google Shape;643;g122c171e90d_0_407"/>
          <p:cNvSpPr txBox="1"/>
          <p:nvPr/>
        </p:nvSpPr>
        <p:spPr>
          <a:xfrm>
            <a:off x="394800" y="899375"/>
            <a:ext cx="8354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gráficos con Matplotlib</a:t>
            </a:r>
            <a:endParaRPr b="1" sz="3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4" name="Google Shape;644;g122c171e90d_0_40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HANDS ON LAB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5" name="Google Shape;645;g122c171e90d_0_407"/>
          <p:cNvSpPr txBox="1"/>
          <p:nvPr/>
        </p:nvSpPr>
        <p:spPr>
          <a:xfrm>
            <a:off x="394800" y="2192375"/>
            <a:ext cx="7170600" cy="26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Escoger un dataset de los elegidos para la Clase 5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AutoNum type="arabicPeriod"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Cargar el archivo usando la función </a:t>
            </a:r>
            <a:r>
              <a:rPr b="1"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pd.read_csv() 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o </a:t>
            </a:r>
            <a:r>
              <a:rPr b="1"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pd.read_excel()</a:t>
            </a:r>
            <a:endParaRPr b="1"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Elegir dos gráficos apropiados para el análisis (lineplot, scatterplot, barras, histograma, boxplot)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AutoNum type="arabicPeriod"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Realizar los gráficos seleccionados utilizando </a:t>
            </a:r>
            <a:r>
              <a:rPr b="1"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la interfaz orientada a objetos y a estados.</a:t>
            </a:r>
            <a:endParaRPr b="1"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Trabajaremos individualmente. 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Tiempo estimado: 15 minutos.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5"/>
          <p:cNvSpPr txBox="1"/>
          <p:nvPr/>
        </p:nvSpPr>
        <p:spPr>
          <a:xfrm>
            <a:off x="46527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N°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6" name="Google Shape;656;p75"/>
          <p:cNvSpPr txBox="1"/>
          <p:nvPr/>
        </p:nvSpPr>
        <p:spPr>
          <a:xfrm>
            <a:off x="465275" y="822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Glosario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7" name="Google Shape;657;p75"/>
          <p:cNvSpPr txBox="1"/>
          <p:nvPr/>
        </p:nvSpPr>
        <p:spPr>
          <a:xfrm>
            <a:off x="627588" y="1561175"/>
            <a:ext cx="38346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Matplotlib</a:t>
            </a:r>
            <a:r>
              <a:rPr lang="es" sz="13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 l</a:t>
            </a: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ibrería multiplataforma de Python que permite generar gráficos interactuando con otras librerías como Pandas y Numpy. Bastante sencilla, de licencia libre y con calidad relativamente alta.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Interfaces de Matplotlib</a:t>
            </a:r>
            <a:r>
              <a:rPr lang="es" sz="13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definen la forma en cómo interactuamos con los paneles gráficos. Existen dos tipos orientado a estados y orientado a objetos (más recomendable por mejor operatividad)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Gráfico de líneas</a:t>
            </a:r>
            <a:r>
              <a:rPr lang="es" sz="13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 i</a:t>
            </a: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deal para representar variaciones en el tiempo (e.g series de tiempo) 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Gráfico de puntos</a:t>
            </a:r>
            <a:r>
              <a:rPr lang="es" sz="13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ideal para la representación de relaciones bivariadas por medio de diagramas de dispersión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8" name="Google Shape;658;p75"/>
          <p:cNvSpPr txBox="1"/>
          <p:nvPr/>
        </p:nvSpPr>
        <p:spPr>
          <a:xfrm>
            <a:off x="4681813" y="1561175"/>
            <a:ext cx="3834600" cy="29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Gráfico de barras</a:t>
            </a:r>
            <a:r>
              <a:rPr lang="es" sz="13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ideal para representar frecuencias absolutas o relativas de datos categóricos 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Histograma</a:t>
            </a:r>
            <a:r>
              <a:rPr lang="es" sz="13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ideal para representar distribución de variables numéricas continuas (sesgo, asimetría, curtosis)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Boxplot</a:t>
            </a:r>
            <a:r>
              <a:rPr lang="es" sz="13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ideal para mostrar distribución de variables numéricas, comparar comportamientos entre categorías e identificar valores atípicos.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Piechart</a:t>
            </a:r>
            <a:r>
              <a:rPr lang="es" sz="13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ideal para mostrar proporciones de variables categóricas similar a gráfico de barras</a:t>
            </a:r>
            <a:endParaRPr b="1" sz="13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4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6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69" name="Google Shape;669;p106"/>
          <p:cNvSpPr txBox="1"/>
          <p:nvPr/>
        </p:nvSpPr>
        <p:spPr>
          <a:xfrm>
            <a:off x="2109143" y="2502363"/>
            <a:ext cx="4925700" cy="13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400"/>
              <a:buFont typeface="DM Sans"/>
              <a:buChar char="✓"/>
            </a:pPr>
            <a:r>
              <a:rPr lang="es">
                <a:solidFill>
                  <a:srgbClr val="F8F8F8"/>
                </a:solidFill>
                <a:latin typeface="DM Sans"/>
                <a:ea typeface="DM Sans"/>
                <a:cs typeface="DM Sans"/>
                <a:sym typeface="DM Sans"/>
              </a:rPr>
              <a:t>Visualizaciones en Python: Matplotlib </a:t>
            </a:r>
            <a:endParaRPr>
              <a:solidFill>
                <a:srgbClr val="F8F8F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400"/>
              <a:buFont typeface="DM Sans"/>
              <a:buChar char="✓"/>
            </a:pPr>
            <a:r>
              <a:rPr lang="es">
                <a:solidFill>
                  <a:srgbClr val="F8F8F8"/>
                </a:solidFill>
                <a:latin typeface="DM Sans"/>
                <a:ea typeface="DM Sans"/>
                <a:cs typeface="DM Sans"/>
                <a:sym typeface="DM Sans"/>
              </a:rPr>
              <a:t>Gráficos comunes (Lineplots, Barplots, Histogramas, Gráficos de Barras, Piecharts).</a:t>
            </a:r>
            <a:endParaRPr>
              <a:solidFill>
                <a:srgbClr val="F8F8F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400"/>
              <a:buFont typeface="DM Sans"/>
              <a:buChar char="✓"/>
            </a:pPr>
            <a:r>
              <a:rPr lang="es">
                <a:solidFill>
                  <a:srgbClr val="F8F8F8"/>
                </a:solidFill>
                <a:latin typeface="DM Sans"/>
                <a:ea typeface="DM Sans"/>
                <a:cs typeface="DM Sans"/>
                <a:sym typeface="DM Sans"/>
              </a:rPr>
              <a:t>Personalización de gráficos Matplotlib</a:t>
            </a:r>
            <a:endParaRPr>
              <a:solidFill>
                <a:srgbClr val="F8F8F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3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105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Interfaces Matplotlib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